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65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 varScale="1">
        <p:scale>
          <a:sx n="105" d="100"/>
          <a:sy n="105" d="100"/>
        </p:scale>
        <p:origin x="178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BEEF IN COLD STORAGE</a:t>
            </a:r>
          </a:p>
          <a:p>
            <a:pPr>
              <a:defRPr/>
            </a:pPr>
            <a:r>
              <a:rPr lang="en-US" sz="2000" b="0" dirty="0"/>
              <a:t>End of the</a:t>
            </a:r>
            <a:r>
              <a:rPr lang="en-US" sz="2000" b="0" baseline="0" dirty="0"/>
              <a:t> Month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5597565390533079E-2"/>
          <c:y val="0.18519648072159994"/>
          <c:w val="0.9000346185175131"/>
          <c:h val="0.67373904846401289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509046.6</c:v>
                </c:pt>
                <c:pt idx="1">
                  <c:v>494401.4</c:v>
                </c:pt>
                <c:pt idx="2">
                  <c:v>487412.4</c:v>
                </c:pt>
                <c:pt idx="3">
                  <c:v>472371.6</c:v>
                </c:pt>
                <c:pt idx="4">
                  <c:v>445991</c:v>
                </c:pt>
                <c:pt idx="5">
                  <c:v>440366.4</c:v>
                </c:pt>
                <c:pt idx="6">
                  <c:v>458315.2</c:v>
                </c:pt>
                <c:pt idx="7">
                  <c:v>469842.6</c:v>
                </c:pt>
                <c:pt idx="8">
                  <c:v>480986.4</c:v>
                </c:pt>
                <c:pt idx="9">
                  <c:v>493214.6</c:v>
                </c:pt>
                <c:pt idx="10">
                  <c:v>503608.8</c:v>
                </c:pt>
                <c:pt idx="11">
                  <c:v>512544.4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8A-47B1-8186-20A46356EA1D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535156</c:v>
                </c:pt>
                <c:pt idx="1">
                  <c:v>500783</c:v>
                </c:pt>
                <c:pt idx="2">
                  <c:v>477806</c:v>
                </c:pt>
                <c:pt idx="3">
                  <c:v>452080</c:v>
                </c:pt>
                <c:pt idx="4">
                  <c:v>425660</c:v>
                </c:pt>
                <c:pt idx="5">
                  <c:v>410736</c:v>
                </c:pt>
                <c:pt idx="6">
                  <c:v>410459</c:v>
                </c:pt>
                <c:pt idx="7">
                  <c:v>395402</c:v>
                </c:pt>
                <c:pt idx="8">
                  <c:v>420846</c:v>
                </c:pt>
                <c:pt idx="9">
                  <c:v>445668</c:v>
                </c:pt>
                <c:pt idx="10">
                  <c:v>457411</c:v>
                </c:pt>
                <c:pt idx="11">
                  <c:v>480301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8A-47B1-8186-20A46356EA1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4C56-4404-B88B-5024B153E3E5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471261</c:v>
                </c:pt>
                <c:pt idx="1">
                  <c:v>447356</c:v>
                </c:pt>
                <c:pt idx="2">
                  <c:v>432222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68A-47B1-8186-20A46356EA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7115520"/>
        <c:axId val="117121408"/>
      </c:lineChart>
      <c:catAx>
        <c:axId val="117115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7121408"/>
        <c:crosses val="autoZero"/>
        <c:auto val="1"/>
        <c:lblAlgn val="ctr"/>
        <c:lblOffset val="100"/>
        <c:tickLblSkip val="2"/>
        <c:noMultiLvlLbl val="0"/>
      </c:catAx>
      <c:valAx>
        <c:axId val="117121408"/>
        <c:scaling>
          <c:orientation val="minMax"/>
          <c:min val="35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27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7115520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PORK IN COLD STORAGE</a:t>
            </a:r>
          </a:p>
          <a:p>
            <a:pPr>
              <a:defRPr/>
            </a:pPr>
            <a:r>
              <a:rPr lang="en-US" sz="2000" b="0" dirty="0"/>
              <a:t>Frozen and Cured, End of the</a:t>
            </a:r>
            <a:r>
              <a:rPr lang="en-US" sz="2000" b="0" baseline="0" dirty="0"/>
              <a:t> Month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71E-2"/>
          <c:y val="0.18519648072160003"/>
          <c:w val="0.9000346185175131"/>
          <c:h val="0.67373904846401289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532191.6</c:v>
                </c:pt>
                <c:pt idx="1">
                  <c:v>567230.19999999995</c:v>
                </c:pt>
                <c:pt idx="2">
                  <c:v>554675.80000000005</c:v>
                </c:pt>
                <c:pt idx="3">
                  <c:v>571543.4</c:v>
                </c:pt>
                <c:pt idx="4">
                  <c:v>545825</c:v>
                </c:pt>
                <c:pt idx="5">
                  <c:v>524504.4</c:v>
                </c:pt>
                <c:pt idx="6">
                  <c:v>518503.2</c:v>
                </c:pt>
                <c:pt idx="7">
                  <c:v>530004.19999999995</c:v>
                </c:pt>
                <c:pt idx="8">
                  <c:v>532145</c:v>
                </c:pt>
                <c:pt idx="9">
                  <c:v>516401.2</c:v>
                </c:pt>
                <c:pt idx="10">
                  <c:v>471213.4</c:v>
                </c:pt>
                <c:pt idx="11">
                  <c:v>470905.2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0E8-43D9-8CBB-39829654CB9D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519145</c:v>
                </c:pt>
                <c:pt idx="1">
                  <c:v>521606</c:v>
                </c:pt>
                <c:pt idx="2">
                  <c:v>533893</c:v>
                </c:pt>
                <c:pt idx="3">
                  <c:v>567433</c:v>
                </c:pt>
                <c:pt idx="4">
                  <c:v>531757</c:v>
                </c:pt>
                <c:pt idx="5">
                  <c:v>486811</c:v>
                </c:pt>
                <c:pt idx="6">
                  <c:v>470764</c:v>
                </c:pt>
                <c:pt idx="7">
                  <c:v>469243</c:v>
                </c:pt>
                <c:pt idx="8">
                  <c:v>461656</c:v>
                </c:pt>
                <c:pt idx="9">
                  <c:v>437901</c:v>
                </c:pt>
                <c:pt idx="10">
                  <c:v>415662</c:v>
                </c:pt>
                <c:pt idx="11">
                  <c:v>427396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0E8-43D9-8CBB-39829654CB9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49A0-4350-86A0-E8E6C282D16B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463305</c:v>
                </c:pt>
                <c:pt idx="1">
                  <c:v>457662</c:v>
                </c:pt>
                <c:pt idx="2">
                  <c:v>464205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0E8-43D9-8CBB-39829654CB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8450048"/>
        <c:axId val="118752384"/>
      </c:lineChart>
      <c:catAx>
        <c:axId val="118450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8752384"/>
        <c:crosses val="autoZero"/>
        <c:auto val="1"/>
        <c:lblAlgn val="ctr"/>
        <c:lblOffset val="100"/>
        <c:tickLblSkip val="2"/>
        <c:noMultiLvlLbl val="0"/>
      </c:catAx>
      <c:valAx>
        <c:axId val="118752384"/>
        <c:scaling>
          <c:orientation val="minMax"/>
          <c:min val="41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23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8450048"/>
        <c:crosses val="autoZero"/>
        <c:crossBetween val="between"/>
        <c:majorUnit val="25000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LAMB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AND MUTTON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IN COLD STORAGE</a:t>
            </a:r>
          </a:p>
          <a:p>
            <a:pPr>
              <a:defRPr/>
            </a:pPr>
            <a:r>
              <a:rPr lang="en-US" sz="2000" b="0" dirty="0"/>
              <a:t>Frozen, End of the</a:t>
            </a:r>
            <a:r>
              <a:rPr lang="en-US" sz="2000" b="0" baseline="0" dirty="0"/>
              <a:t> Month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71E-2"/>
          <c:y val="0.18519648072160003"/>
          <c:w val="0.9000346185175131"/>
          <c:h val="0.67373904846401289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29669.599999999999</c:v>
                </c:pt>
                <c:pt idx="1">
                  <c:v>30043.8</c:v>
                </c:pt>
                <c:pt idx="2">
                  <c:v>29312.799999999999</c:v>
                </c:pt>
                <c:pt idx="3">
                  <c:v>32979.599999999999</c:v>
                </c:pt>
                <c:pt idx="4">
                  <c:v>33235.800000000003</c:v>
                </c:pt>
                <c:pt idx="5">
                  <c:v>33904.6</c:v>
                </c:pt>
                <c:pt idx="6">
                  <c:v>35305.800000000003</c:v>
                </c:pt>
                <c:pt idx="7">
                  <c:v>35348.6</c:v>
                </c:pt>
                <c:pt idx="8">
                  <c:v>33842.400000000001</c:v>
                </c:pt>
                <c:pt idx="9">
                  <c:v>31732.6</c:v>
                </c:pt>
                <c:pt idx="10">
                  <c:v>30191.8</c:v>
                </c:pt>
                <c:pt idx="11">
                  <c:v>28949.200000000001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33E-4550-AD78-224975CFDA11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25312</c:v>
                </c:pt>
                <c:pt idx="1">
                  <c:v>29658</c:v>
                </c:pt>
                <c:pt idx="2">
                  <c:v>25772</c:v>
                </c:pt>
                <c:pt idx="3">
                  <c:v>24519</c:v>
                </c:pt>
                <c:pt idx="4">
                  <c:v>25111</c:v>
                </c:pt>
                <c:pt idx="5">
                  <c:v>24834</c:v>
                </c:pt>
                <c:pt idx="6">
                  <c:v>27398</c:v>
                </c:pt>
                <c:pt idx="7">
                  <c:v>26174</c:v>
                </c:pt>
                <c:pt idx="8">
                  <c:v>26155</c:v>
                </c:pt>
                <c:pt idx="9">
                  <c:v>26127</c:v>
                </c:pt>
                <c:pt idx="10">
                  <c:v>22430</c:v>
                </c:pt>
                <c:pt idx="11">
                  <c:v>20375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33E-4550-AD78-224975CFDA1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AC00-4662-8DDD-004A034A5A26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19930</c:v>
                </c:pt>
                <c:pt idx="1">
                  <c:v>19973</c:v>
                </c:pt>
                <c:pt idx="2">
                  <c:v>22413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33E-4550-AD78-224975CFDA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9195136"/>
        <c:axId val="119196672"/>
      </c:lineChart>
      <c:catAx>
        <c:axId val="119195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9196672"/>
        <c:crosses val="autoZero"/>
        <c:auto val="1"/>
        <c:lblAlgn val="ctr"/>
        <c:lblOffset val="100"/>
        <c:tickLblSkip val="2"/>
        <c:noMultiLvlLbl val="0"/>
      </c:catAx>
      <c:valAx>
        <c:axId val="119196672"/>
        <c:scaling>
          <c:orientation val="minMax"/>
          <c:min val="18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23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9195136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TOTAL RED MEAT IN COLD STORAGE</a:t>
            </a:r>
          </a:p>
          <a:p>
            <a:pPr>
              <a:defRPr/>
            </a:pPr>
            <a:r>
              <a:rPr lang="en-US" sz="2000" b="0" dirty="0"/>
              <a:t>End of the</a:t>
            </a:r>
            <a:r>
              <a:rPr lang="en-US" sz="2000" b="0" baseline="0" dirty="0"/>
              <a:t> Month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577721965788758E-2"/>
          <c:y val="0.18519648072159994"/>
          <c:w val="0.88692392976739942"/>
          <c:h val="0.67373904846401289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1080657.6000000001</c:v>
                </c:pt>
                <c:pt idx="1">
                  <c:v>1101132.2</c:v>
                </c:pt>
                <c:pt idx="2">
                  <c:v>1079743.3999999999</c:v>
                </c:pt>
                <c:pt idx="3">
                  <c:v>1085049.6000000001</c:v>
                </c:pt>
                <c:pt idx="4">
                  <c:v>1032186.8</c:v>
                </c:pt>
                <c:pt idx="5">
                  <c:v>1005017</c:v>
                </c:pt>
                <c:pt idx="6">
                  <c:v>1019397.6</c:v>
                </c:pt>
                <c:pt idx="7">
                  <c:v>1042298.8</c:v>
                </c:pt>
                <c:pt idx="8">
                  <c:v>1054541.3999999999</c:v>
                </c:pt>
                <c:pt idx="9">
                  <c:v>1047595.4</c:v>
                </c:pt>
                <c:pt idx="10">
                  <c:v>1011033.6</c:v>
                </c:pt>
                <c:pt idx="11">
                  <c:v>1018148.8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C6C-4F4D-BF2E-4A9DDACF13CE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1081446</c:v>
                </c:pt>
                <c:pt idx="1">
                  <c:v>1053675</c:v>
                </c:pt>
                <c:pt idx="2">
                  <c:v>1039114</c:v>
                </c:pt>
                <c:pt idx="3">
                  <c:v>1045614</c:v>
                </c:pt>
                <c:pt idx="4">
                  <c:v>983492</c:v>
                </c:pt>
                <c:pt idx="5">
                  <c:v>923344</c:v>
                </c:pt>
                <c:pt idx="6">
                  <c:v>909795</c:v>
                </c:pt>
                <c:pt idx="7">
                  <c:v>891967</c:v>
                </c:pt>
                <c:pt idx="8">
                  <c:v>909959</c:v>
                </c:pt>
                <c:pt idx="9">
                  <c:v>910638</c:v>
                </c:pt>
                <c:pt idx="10">
                  <c:v>896393</c:v>
                </c:pt>
                <c:pt idx="11">
                  <c:v>929030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C6C-4F4D-BF2E-4A9DDACF13C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5689-4A4D-9CD7-DD83B24111CB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955925</c:v>
                </c:pt>
                <c:pt idx="1">
                  <c:v>925787</c:v>
                </c:pt>
                <c:pt idx="2">
                  <c:v>919391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C6C-4F4D-BF2E-4A9DDACF13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9254400"/>
        <c:axId val="119256192"/>
      </c:lineChart>
      <c:catAx>
        <c:axId val="119254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9256192"/>
        <c:crosses val="autoZero"/>
        <c:auto val="1"/>
        <c:lblAlgn val="ctr"/>
        <c:lblOffset val="100"/>
        <c:tickLblSkip val="2"/>
        <c:noMultiLvlLbl val="0"/>
      </c:catAx>
      <c:valAx>
        <c:axId val="119256192"/>
        <c:scaling>
          <c:orientation val="minMax"/>
          <c:min val="850000.00000000012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23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9254400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TOTAL POULTRY IN COLD STORAGE</a:t>
            </a:r>
          </a:p>
          <a:p>
            <a:pPr>
              <a:defRPr/>
            </a:pPr>
            <a:r>
              <a:rPr lang="en-US" sz="2000" b="0" dirty="0"/>
              <a:t>End of the</a:t>
            </a:r>
            <a:r>
              <a:rPr lang="en-US" sz="2000" b="0" baseline="0" dirty="0"/>
              <a:t> Month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8593311611910591E-2"/>
          <c:y val="0.18519648072160003"/>
          <c:w val="0.88692392976739942"/>
          <c:h val="0.67373904846401289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1180732.2</c:v>
                </c:pt>
                <c:pt idx="1">
                  <c:v>1219134.2</c:v>
                </c:pt>
                <c:pt idx="2">
                  <c:v>1236270.2</c:v>
                </c:pt>
                <c:pt idx="3">
                  <c:v>1254049</c:v>
                </c:pt>
                <c:pt idx="4">
                  <c:v>1257417</c:v>
                </c:pt>
                <c:pt idx="5">
                  <c:v>1303568.2</c:v>
                </c:pt>
                <c:pt idx="6">
                  <c:v>1340938.8</c:v>
                </c:pt>
                <c:pt idx="7">
                  <c:v>1366333.4</c:v>
                </c:pt>
                <c:pt idx="8">
                  <c:v>1357868.2</c:v>
                </c:pt>
                <c:pt idx="9">
                  <c:v>1253720.2</c:v>
                </c:pt>
                <c:pt idx="10">
                  <c:v>1085649</c:v>
                </c:pt>
                <c:pt idx="11">
                  <c:v>1104809.2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870-4C93-86B6-BC1D2B0F47B7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1181487</c:v>
                </c:pt>
                <c:pt idx="1">
                  <c:v>1185774</c:v>
                </c:pt>
                <c:pt idx="2">
                  <c:v>1194671</c:v>
                </c:pt>
                <c:pt idx="3">
                  <c:v>1199988</c:v>
                </c:pt>
                <c:pt idx="4">
                  <c:v>1239229</c:v>
                </c:pt>
                <c:pt idx="5">
                  <c:v>1300416</c:v>
                </c:pt>
                <c:pt idx="6">
                  <c:v>1287665</c:v>
                </c:pt>
                <c:pt idx="7">
                  <c:v>1278593</c:v>
                </c:pt>
                <c:pt idx="8">
                  <c:v>1255126</c:v>
                </c:pt>
                <c:pt idx="9">
                  <c:v>1180910</c:v>
                </c:pt>
                <c:pt idx="10">
                  <c:v>1086301</c:v>
                </c:pt>
                <c:pt idx="11">
                  <c:v>1115826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70-4C93-86B6-BC1D2B0F47B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4837-4509-99A8-1A31558A095D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1133440</c:v>
                </c:pt>
                <c:pt idx="1">
                  <c:v>1119349</c:v>
                </c:pt>
                <c:pt idx="2">
                  <c:v>1120401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870-4C93-86B6-BC1D2B0F47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9113600"/>
        <c:axId val="119115136"/>
      </c:lineChart>
      <c:catAx>
        <c:axId val="119113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9115136"/>
        <c:crosses val="autoZero"/>
        <c:auto val="1"/>
        <c:lblAlgn val="ctr"/>
        <c:lblOffset val="100"/>
        <c:tickLblSkip val="2"/>
        <c:noMultiLvlLbl val="0"/>
      </c:catAx>
      <c:valAx>
        <c:axId val="119115136"/>
        <c:scaling>
          <c:orientation val="minMax"/>
          <c:min val="95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23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9113600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TURKEY IN COLD STORAGE</a:t>
            </a:r>
          </a:p>
          <a:p>
            <a:pPr>
              <a:defRPr/>
            </a:pPr>
            <a:r>
              <a:rPr lang="en-US" sz="2000" b="0" dirty="0"/>
              <a:t>End of the</a:t>
            </a:r>
            <a:r>
              <a:rPr lang="en-US" sz="2000" b="0" baseline="0" dirty="0"/>
              <a:t> Month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1287220562946877E-2"/>
          <c:y val="0.18519648072159994"/>
          <c:w val="0.9000346185175131"/>
          <c:h val="0.67373904846401289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322588.2</c:v>
                </c:pt>
                <c:pt idx="1">
                  <c:v>366708.4</c:v>
                </c:pt>
                <c:pt idx="2">
                  <c:v>395899.8</c:v>
                </c:pt>
                <c:pt idx="3">
                  <c:v>415688</c:v>
                </c:pt>
                <c:pt idx="4">
                  <c:v>443767.4</c:v>
                </c:pt>
                <c:pt idx="5">
                  <c:v>478641.8</c:v>
                </c:pt>
                <c:pt idx="6">
                  <c:v>507122.8</c:v>
                </c:pt>
                <c:pt idx="7">
                  <c:v>513423.4</c:v>
                </c:pt>
                <c:pt idx="8">
                  <c:v>479987.4</c:v>
                </c:pt>
                <c:pt idx="9">
                  <c:v>359998.8</c:v>
                </c:pt>
                <c:pt idx="10">
                  <c:v>193730.2</c:v>
                </c:pt>
                <c:pt idx="11">
                  <c:v>222781.6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97-4DFD-BC73-E980BDAE7D33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289596</c:v>
                </c:pt>
                <c:pt idx="1">
                  <c:v>317477</c:v>
                </c:pt>
                <c:pt idx="2">
                  <c:v>338731</c:v>
                </c:pt>
                <c:pt idx="3">
                  <c:v>367965</c:v>
                </c:pt>
                <c:pt idx="4">
                  <c:v>402186</c:v>
                </c:pt>
                <c:pt idx="5">
                  <c:v>437904</c:v>
                </c:pt>
                <c:pt idx="6">
                  <c:v>439794</c:v>
                </c:pt>
                <c:pt idx="7">
                  <c:v>446884</c:v>
                </c:pt>
                <c:pt idx="8">
                  <c:v>421231</c:v>
                </c:pt>
                <c:pt idx="9">
                  <c:v>319650</c:v>
                </c:pt>
                <c:pt idx="10">
                  <c:v>203101</c:v>
                </c:pt>
                <c:pt idx="11">
                  <c:v>243356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97-4DFD-BC73-E980BDAE7D3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7E42-4999-8AA9-E3D73E12DEA0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301791</c:v>
                </c:pt>
                <c:pt idx="1">
                  <c:v>329854</c:v>
                </c:pt>
                <c:pt idx="2">
                  <c:v>353995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B97-4DFD-BC73-E980BDAE7D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9496704"/>
        <c:axId val="119498240"/>
      </c:lineChart>
      <c:catAx>
        <c:axId val="11949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9498240"/>
        <c:crosses val="autoZero"/>
        <c:auto val="1"/>
        <c:lblAlgn val="ctr"/>
        <c:lblOffset val="100"/>
        <c:tickLblSkip val="2"/>
        <c:noMultiLvlLbl val="0"/>
      </c:catAx>
      <c:valAx>
        <c:axId val="119498240"/>
        <c:scaling>
          <c:orientation val="minMax"/>
          <c:min val="10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23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9496704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  <c:spPr>
        <a:noFill/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CHICKEN IN COLD STORAGE</a:t>
            </a:r>
          </a:p>
          <a:p>
            <a:pPr>
              <a:defRPr/>
            </a:pPr>
            <a:r>
              <a:rPr lang="en-US" sz="2000" b="0" dirty="0"/>
              <a:t>End of the</a:t>
            </a:r>
            <a:r>
              <a:rPr lang="en-US" sz="2000" b="0" baseline="0" dirty="0"/>
              <a:t> Month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71E-2"/>
          <c:y val="0.18519648072160003"/>
          <c:w val="0.9000346185175131"/>
          <c:h val="0.67373904846401289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855413.6</c:v>
                </c:pt>
                <c:pt idx="1">
                  <c:v>849603.2</c:v>
                </c:pt>
                <c:pt idx="2">
                  <c:v>837220.2</c:v>
                </c:pt>
                <c:pt idx="3">
                  <c:v>834664</c:v>
                </c:pt>
                <c:pt idx="4">
                  <c:v>809678.6</c:v>
                </c:pt>
                <c:pt idx="5">
                  <c:v>820674</c:v>
                </c:pt>
                <c:pt idx="6">
                  <c:v>829591</c:v>
                </c:pt>
                <c:pt idx="7">
                  <c:v>848988.8</c:v>
                </c:pt>
                <c:pt idx="8">
                  <c:v>874309.8</c:v>
                </c:pt>
                <c:pt idx="9">
                  <c:v>890667.2</c:v>
                </c:pt>
                <c:pt idx="10">
                  <c:v>889414.2</c:v>
                </c:pt>
                <c:pt idx="11">
                  <c:v>879501.4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3E-4D66-B396-F6E58FC2F44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889547</c:v>
                </c:pt>
                <c:pt idx="1">
                  <c:v>865786</c:v>
                </c:pt>
                <c:pt idx="2">
                  <c:v>853341</c:v>
                </c:pt>
                <c:pt idx="3">
                  <c:v>829611</c:v>
                </c:pt>
                <c:pt idx="4">
                  <c:v>834477</c:v>
                </c:pt>
                <c:pt idx="5">
                  <c:v>859856</c:v>
                </c:pt>
                <c:pt idx="6">
                  <c:v>845566</c:v>
                </c:pt>
                <c:pt idx="7">
                  <c:v>829339</c:v>
                </c:pt>
                <c:pt idx="8">
                  <c:v>831193</c:v>
                </c:pt>
                <c:pt idx="9">
                  <c:v>858703</c:v>
                </c:pt>
                <c:pt idx="10">
                  <c:v>880520</c:v>
                </c:pt>
                <c:pt idx="11">
                  <c:v>870033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3E-4D66-B396-F6E58FC2F44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7C65-48FB-8676-3AD7A90D644E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829182</c:v>
                </c:pt>
                <c:pt idx="1">
                  <c:v>786899</c:v>
                </c:pt>
                <c:pt idx="2">
                  <c:v>763713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13E-4D66-B396-F6E58FC2F4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0379648"/>
        <c:axId val="120385536"/>
      </c:lineChart>
      <c:catAx>
        <c:axId val="12037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20385536"/>
        <c:crosses val="autoZero"/>
        <c:auto val="1"/>
        <c:lblAlgn val="ctr"/>
        <c:lblOffset val="100"/>
        <c:tickLblSkip val="2"/>
        <c:noMultiLvlLbl val="0"/>
      </c:catAx>
      <c:valAx>
        <c:axId val="120385536"/>
        <c:scaling>
          <c:orientation val="minMax"/>
          <c:min val="70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23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20379648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BUTTER IN COLD STORAGE</a:t>
            </a:r>
          </a:p>
          <a:p>
            <a:pPr>
              <a:defRPr/>
            </a:pPr>
            <a:r>
              <a:rPr lang="en-US" sz="2000" b="0" dirty="0"/>
              <a:t>End of the</a:t>
            </a:r>
            <a:r>
              <a:rPr lang="en-US" sz="2000" b="0" baseline="0" dirty="0"/>
              <a:t> Month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71E-2"/>
          <c:y val="0.18519648072160003"/>
          <c:w val="0.9000346185175131"/>
          <c:h val="0.67373904846401289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247300.6</c:v>
                </c:pt>
                <c:pt idx="1">
                  <c:v>285742</c:v>
                </c:pt>
                <c:pt idx="2">
                  <c:v>298368.8</c:v>
                </c:pt>
                <c:pt idx="3">
                  <c:v>331844.40000000002</c:v>
                </c:pt>
                <c:pt idx="4">
                  <c:v>352718.4</c:v>
                </c:pt>
                <c:pt idx="5">
                  <c:v>354173.6</c:v>
                </c:pt>
                <c:pt idx="6">
                  <c:v>346191.6</c:v>
                </c:pt>
                <c:pt idx="7">
                  <c:v>321548.79999999999</c:v>
                </c:pt>
                <c:pt idx="8">
                  <c:v>301745.40000000002</c:v>
                </c:pt>
                <c:pt idx="9">
                  <c:v>256779.8</c:v>
                </c:pt>
                <c:pt idx="10">
                  <c:v>199414.2</c:v>
                </c:pt>
                <c:pt idx="11">
                  <c:v>211628.79999999999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A1E-4FAF-B5F9-F4F8B5B93DE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264294</c:v>
                </c:pt>
                <c:pt idx="1">
                  <c:v>294033</c:v>
                </c:pt>
                <c:pt idx="2">
                  <c:v>309486</c:v>
                </c:pt>
                <c:pt idx="3">
                  <c:v>331506</c:v>
                </c:pt>
                <c:pt idx="4">
                  <c:v>367868</c:v>
                </c:pt>
                <c:pt idx="5">
                  <c:v>349779</c:v>
                </c:pt>
                <c:pt idx="6">
                  <c:v>329353</c:v>
                </c:pt>
                <c:pt idx="7">
                  <c:v>291750</c:v>
                </c:pt>
                <c:pt idx="8">
                  <c:v>266635</c:v>
                </c:pt>
                <c:pt idx="9">
                  <c:v>240153</c:v>
                </c:pt>
                <c:pt idx="10">
                  <c:v>212785</c:v>
                </c:pt>
                <c:pt idx="11">
                  <c:v>199530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A1E-4FAF-B5F9-F4F8B5B93DE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41CD-4AA9-BCF5-EFD31EE0AB68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247588</c:v>
                </c:pt>
                <c:pt idx="1">
                  <c:v>297687</c:v>
                </c:pt>
                <c:pt idx="2">
                  <c:v>316635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A1E-4FAF-B5F9-F4F8B5B93D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9738752"/>
        <c:axId val="119740288"/>
      </c:lineChart>
      <c:catAx>
        <c:axId val="119738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9740288"/>
        <c:crosses val="autoZero"/>
        <c:auto val="1"/>
        <c:lblAlgn val="ctr"/>
        <c:lblOffset val="100"/>
        <c:tickLblSkip val="2"/>
        <c:noMultiLvlLbl val="0"/>
      </c:catAx>
      <c:valAx>
        <c:axId val="119740288"/>
        <c:scaling>
          <c:orientation val="minMax"/>
          <c:min val="15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23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9738752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TOTAL CHEESE IN COLD STORAGE</a:t>
            </a:r>
          </a:p>
          <a:p>
            <a:pPr>
              <a:defRPr/>
            </a:pPr>
            <a:r>
              <a:rPr lang="en-US" sz="2000" b="0" dirty="0"/>
              <a:t>End of the</a:t>
            </a:r>
            <a:r>
              <a:rPr lang="en-US" sz="2000" b="0" baseline="0" dirty="0"/>
              <a:t> Month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8593311611910591E-2"/>
          <c:y val="0.18519648072160003"/>
          <c:w val="0.88692392976739942"/>
          <c:h val="0.67373904846401289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1370964.8</c:v>
                </c:pt>
                <c:pt idx="1">
                  <c:v>1389998</c:v>
                </c:pt>
                <c:pt idx="2">
                  <c:v>1403680.4</c:v>
                </c:pt>
                <c:pt idx="3">
                  <c:v>1430305.6</c:v>
                </c:pt>
                <c:pt idx="4">
                  <c:v>1439268.8</c:v>
                </c:pt>
                <c:pt idx="5">
                  <c:v>1425347.8</c:v>
                </c:pt>
                <c:pt idx="6">
                  <c:v>1427294.8</c:v>
                </c:pt>
                <c:pt idx="7">
                  <c:v>1402597.6</c:v>
                </c:pt>
                <c:pt idx="8">
                  <c:v>1407038.2</c:v>
                </c:pt>
                <c:pt idx="9">
                  <c:v>1390987.6</c:v>
                </c:pt>
                <c:pt idx="10">
                  <c:v>1375312.6</c:v>
                </c:pt>
                <c:pt idx="11">
                  <c:v>1389976.6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66-4665-93B1-5E60CCE3CEBD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1446501</c:v>
                </c:pt>
                <c:pt idx="1">
                  <c:v>1438122</c:v>
                </c:pt>
                <c:pt idx="2">
                  <c:v>1460381</c:v>
                </c:pt>
                <c:pt idx="3">
                  <c:v>1468499</c:v>
                </c:pt>
                <c:pt idx="4">
                  <c:v>1497820</c:v>
                </c:pt>
                <c:pt idx="5">
                  <c:v>1510341</c:v>
                </c:pt>
                <c:pt idx="6">
                  <c:v>1492841</c:v>
                </c:pt>
                <c:pt idx="7">
                  <c:v>1495372</c:v>
                </c:pt>
                <c:pt idx="8">
                  <c:v>1483634</c:v>
                </c:pt>
                <c:pt idx="9">
                  <c:v>1458691</c:v>
                </c:pt>
                <c:pt idx="10">
                  <c:v>1438263</c:v>
                </c:pt>
                <c:pt idx="11">
                  <c:v>1442413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E66-4665-93B1-5E60CCE3CEB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DAFB-4E8F-8588-DF923439C26D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1456506</c:v>
                </c:pt>
                <c:pt idx="1">
                  <c:v>1458258</c:v>
                </c:pt>
                <c:pt idx="2">
                  <c:v>1459225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E66-4665-93B1-5E60CCE3CE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9957760"/>
        <c:axId val="119971840"/>
      </c:lineChart>
      <c:catAx>
        <c:axId val="11995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9971840"/>
        <c:crosses val="autoZero"/>
        <c:auto val="1"/>
        <c:lblAlgn val="ctr"/>
        <c:lblOffset val="100"/>
        <c:tickLblSkip val="2"/>
        <c:noMultiLvlLbl val="0"/>
      </c:catAx>
      <c:valAx>
        <c:axId val="119971840"/>
        <c:scaling>
          <c:orientation val="minMax"/>
          <c:min val="130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23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19957760"/>
        <c:crosses val="autoZero"/>
        <c:crossBetween val="between"/>
        <c:dispUnits>
          <c:builtInUnit val="thousands"/>
        </c:dispUnits>
      </c:valAx>
      <c:spPr>
        <a:noFill/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3E492-742C-48A0-9985-191947B4D97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0A5B4-8678-42EE-B846-6FE03E81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81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755DE1-B213-4D93-AA9C-C6CBAD33EA8C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ADBA5A-8C43-4C53-878B-DEDF56F03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4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715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892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473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241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69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514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25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572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386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874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707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8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702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03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8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45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48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827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61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99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7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6F46188-8287-ED31-E792-575E84197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10450" y="6224588"/>
            <a:ext cx="819150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84862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917812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047C469-2699-85B5-6D63-C6BAF775AD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10450" y="6224588"/>
            <a:ext cx="819150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22606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555428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503537"/>
              </p:ext>
            </p:extLst>
          </p:nvPr>
        </p:nvGraphicFramePr>
        <p:xfrm>
          <a:off x="0" y="6858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99682D-43F8-7443-BBEB-3B40475DCE44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315200" y="6325002"/>
            <a:ext cx="819150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142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8EEC0D-B087-FD58-50D2-1FAAF96F7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10450" y="6224588"/>
            <a:ext cx="819150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39350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007258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50840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498248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AF36220-C8DB-59CD-DD94-46C116A0C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10475" y="6224588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57918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943764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B645AE0-43E2-7A2D-320E-70BACB2D3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10475" y="6224588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49588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876069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9290A3-78FF-606B-8C5B-F26CE3D8A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10450" y="6224588"/>
            <a:ext cx="819150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076091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605579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803559-2EA8-3AA7-4522-82D6470BF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10450" y="6224588"/>
            <a:ext cx="819150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64239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10738192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192</Words>
  <Application>Microsoft Office PowerPoint</Application>
  <PresentationFormat>On-screen Show (4:3)</PresentationFormat>
  <Paragraphs>54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Costello,Jacki</cp:lastModifiedBy>
  <cp:revision>170</cp:revision>
  <cp:lastPrinted>2017-07-24T22:52:53Z</cp:lastPrinted>
  <dcterms:created xsi:type="dcterms:W3CDTF">2013-08-28T17:41:44Z</dcterms:created>
  <dcterms:modified xsi:type="dcterms:W3CDTF">2024-04-24T19:48:56Z</dcterms:modified>
</cp:coreProperties>
</file>